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8"/>
  </p:notesMasterIdLst>
  <p:sldIdLst>
    <p:sldId id="256" r:id="rId2"/>
    <p:sldId id="259" r:id="rId3"/>
    <p:sldId id="263" r:id="rId4"/>
    <p:sldId id="264" r:id="rId5"/>
    <p:sldId id="265" r:id="rId6"/>
    <p:sldId id="266" r:id="rId7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4B64BA-102D-436C-A243-A3DE1BD77312}">
  <a:tblStyle styleId="{034B64BA-102D-436C-A243-A3DE1BD7731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F3E6"/>
          </a:solidFill>
        </a:fill>
      </a:tcStyle>
    </a:wholeTbl>
    <a:band1H>
      <a:tcTxStyle/>
      <a:tcStyle>
        <a:tcBdr/>
        <a:fill>
          <a:solidFill>
            <a:srgbClr val="E8E6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E6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4124D4E-A8FC-4EE5-9E02-0633EE6DE848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0F0"/>
          </a:solidFill>
        </a:fill>
      </a:tcStyle>
    </a:wholeTbl>
    <a:band1H>
      <a:tcTxStyle/>
      <a:tcStyle>
        <a:tcBdr/>
        <a:fill>
          <a:solidFill>
            <a:srgbClr val="DEDFD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DFD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C2B84F1-CCE7-4B53-B4AE-A92846958918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1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Andy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4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6" name="Google Shape;246;p9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9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4" name="Google Shape;254;p10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2" name="Google Shape;262;p11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1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0" name="Google Shape;270;p12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2:notes"/>
          <p:cNvSpPr txBox="1">
            <a:spLocks noGrp="1"/>
          </p:cNvSpPr>
          <p:nvPr>
            <p:ph type="sldNum" idx="12"/>
          </p:nvPr>
        </p:nvSpPr>
        <p:spPr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SLQAT Preconference, IARSLCE 2018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ption 1">
  <p:cSld name="CONTENT Option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8582" y="454613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58788" y="1171575"/>
            <a:ext cx="8251825" cy="438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8549356" y="6238867"/>
            <a:ext cx="562541" cy="33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288">
          <p15:clr>
            <a:srgbClr val="FBAE40"/>
          </p15:clr>
        </p15:guide>
        <p15:guide id="4" pos="2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ption 1">
  <p:cSld name="SECTION TITLE Option 1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2"/>
          <p:cNvSpPr/>
          <p:nvPr/>
        </p:nvSpPr>
        <p:spPr>
          <a:xfrm>
            <a:off x="0" y="0"/>
            <a:ext cx="9144000" cy="68660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114300" y="118346"/>
            <a:ext cx="8915400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>
            <a:spLocks noGrp="1"/>
          </p:cNvSpPr>
          <p:nvPr>
            <p:ph type="body" idx="1"/>
          </p:nvPr>
        </p:nvSpPr>
        <p:spPr>
          <a:xfrm>
            <a:off x="638744" y="2581948"/>
            <a:ext cx="8040688" cy="83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body" idx="2"/>
          </p:nvPr>
        </p:nvSpPr>
        <p:spPr>
          <a:xfrm>
            <a:off x="638744" y="3419524"/>
            <a:ext cx="8040688" cy="40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ption 2">
  <p:cSld name="SECTION TITLE Option 2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>
            <a:spLocks noGrp="1"/>
          </p:cNvSpPr>
          <p:nvPr>
            <p:ph type="pic" idx="2"/>
          </p:nvPr>
        </p:nvSpPr>
        <p:spPr>
          <a:xfrm>
            <a:off x="3425641" y="0"/>
            <a:ext cx="5718359" cy="686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0" y="0"/>
            <a:ext cx="3429000" cy="68660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13"/>
          <p:cNvCxnSpPr/>
          <p:nvPr/>
        </p:nvCxnSpPr>
        <p:spPr>
          <a:xfrm>
            <a:off x="114300" y="6747746"/>
            <a:ext cx="3314700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114300" y="118345"/>
            <a:ext cx="3314700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114300" y="118345"/>
            <a:ext cx="0" cy="6629401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13"/>
          <p:cNvSpPr txBox="1">
            <a:spLocks noGrp="1"/>
          </p:cNvSpPr>
          <p:nvPr>
            <p:ph type="body" idx="1"/>
          </p:nvPr>
        </p:nvSpPr>
        <p:spPr>
          <a:xfrm>
            <a:off x="498475" y="1423987"/>
            <a:ext cx="2622550" cy="1736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body" idx="3"/>
          </p:nvPr>
        </p:nvSpPr>
        <p:spPr>
          <a:xfrm>
            <a:off x="498475" y="3160405"/>
            <a:ext cx="262255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ption 3">
  <p:cSld name="SECTION TITLE Option 3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49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0" y="5491843"/>
            <a:ext cx="9144000" cy="137424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14"/>
          <p:cNvCxnSpPr/>
          <p:nvPr/>
        </p:nvCxnSpPr>
        <p:spPr>
          <a:xfrm>
            <a:off x="114300" y="6747746"/>
            <a:ext cx="8915399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14"/>
          <p:cNvCxnSpPr/>
          <p:nvPr/>
        </p:nvCxnSpPr>
        <p:spPr>
          <a:xfrm>
            <a:off x="9029699" y="5491843"/>
            <a:ext cx="0" cy="1255903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8" name="Google Shape;128;p14"/>
          <p:cNvCxnSpPr/>
          <p:nvPr/>
        </p:nvCxnSpPr>
        <p:spPr>
          <a:xfrm>
            <a:off x="114300" y="5491843"/>
            <a:ext cx="0" cy="1255903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9" name="Google Shape;129;p14"/>
          <p:cNvSpPr txBox="1">
            <a:spLocks noGrp="1"/>
          </p:cNvSpPr>
          <p:nvPr>
            <p:ph type="body" idx="1"/>
          </p:nvPr>
        </p:nvSpPr>
        <p:spPr>
          <a:xfrm>
            <a:off x="491771" y="5616681"/>
            <a:ext cx="8537928" cy="54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3"/>
          </p:nvPr>
        </p:nvSpPr>
        <p:spPr>
          <a:xfrm>
            <a:off x="492125" y="6162967"/>
            <a:ext cx="5500113" cy="34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">
  <p:cSld name="Closing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/>
          <p:nvPr/>
        </p:nvSpPr>
        <p:spPr>
          <a:xfrm>
            <a:off x="0" y="6057900"/>
            <a:ext cx="9144000" cy="808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44" y="5945258"/>
            <a:ext cx="3111543" cy="102282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5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 txBox="1">
            <a:spLocks noGrp="1"/>
          </p:cNvSpPr>
          <p:nvPr>
            <p:ph type="body" idx="1"/>
          </p:nvPr>
        </p:nvSpPr>
        <p:spPr>
          <a:xfrm>
            <a:off x="114299" y="2184426"/>
            <a:ext cx="8915399" cy="813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body" idx="2"/>
          </p:nvPr>
        </p:nvSpPr>
        <p:spPr>
          <a:xfrm>
            <a:off x="114300" y="2997630"/>
            <a:ext cx="8915400" cy="339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 type="title">
  <p:cSld name="TITL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OUT UGA">
  <p:cSld name="ABOUT UG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 txBox="1"/>
          <p:nvPr/>
        </p:nvSpPr>
        <p:spPr>
          <a:xfrm>
            <a:off x="1120775" y="2728978"/>
            <a:ext cx="690245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Chartered by the state of Georgia in 1785, the University of Georgia is the birthplace of public higher education in America — launching our nation’s great tradition of world-class education for all. What began as a commitment to inspire the next generation grows stronger today through global research, hands-on experiential learning and extensive outreach. One of America’s “Public Ivies” and a top 10 best value in public higher education, the University of Georgia tackles some of the world’s grand challenges — from combating infectious disease and securing the world’s food supply to advancing economic growth and analyzing the environment.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Located in Classic City of Athens, approximately an hour northeast of Atlanta, Georgia’s flagship university thrives in a community that promotes the benefits of a culture-rich college town with a strong economic center.</a:t>
            </a:r>
            <a:endParaRPr sz="1400" b="0" i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7584" y="912616"/>
            <a:ext cx="1708832" cy="1313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288">
          <p15:clr>
            <a:srgbClr val="FBAE40"/>
          </p15:clr>
        </p15:guide>
        <p15:guide id="4" pos="2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ption 1">
  <p:cSld name="TITLE Option 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0" y="0"/>
            <a:ext cx="9144000" cy="68660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114300" y="118346"/>
            <a:ext cx="8915400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282574" y="3983920"/>
            <a:ext cx="8578851" cy="43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282574" y="2930382"/>
            <a:ext cx="8578851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2" name="Google Shape;4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480625"/>
            <a:ext cx="2438988" cy="354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1356" y="5515440"/>
            <a:ext cx="3101288" cy="10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>
            <a:spLocks noGrp="1"/>
          </p:cNvSpPr>
          <p:nvPr>
            <p:ph type="body" idx="3"/>
          </p:nvPr>
        </p:nvSpPr>
        <p:spPr>
          <a:xfrm>
            <a:off x="282575" y="1963614"/>
            <a:ext cx="8578850" cy="754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orient="horz" pos="4176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ption 2">
  <p:cSld name="1_TITLE Option 2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0" y="0"/>
            <a:ext cx="3429000" cy="68660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2356" y="5722992"/>
            <a:ext cx="2664400" cy="87583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>
            <a:spLocks noGrp="1"/>
          </p:cNvSpPr>
          <p:nvPr>
            <p:ph type="pic" idx="2"/>
          </p:nvPr>
        </p:nvSpPr>
        <p:spPr>
          <a:xfrm>
            <a:off x="3429000" y="0"/>
            <a:ext cx="5714999" cy="6866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49" name="Google Shape;49;p6"/>
          <p:cNvCxnSpPr/>
          <p:nvPr/>
        </p:nvCxnSpPr>
        <p:spPr>
          <a:xfrm>
            <a:off x="114300" y="6747746"/>
            <a:ext cx="3314700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50;p6"/>
          <p:cNvCxnSpPr/>
          <p:nvPr/>
        </p:nvCxnSpPr>
        <p:spPr>
          <a:xfrm>
            <a:off x="114300" y="118345"/>
            <a:ext cx="3314700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51;p6"/>
          <p:cNvCxnSpPr/>
          <p:nvPr/>
        </p:nvCxnSpPr>
        <p:spPr>
          <a:xfrm>
            <a:off x="114300" y="118345"/>
            <a:ext cx="0" cy="6629401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2" name="Google Shape;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-979885"/>
            <a:ext cx="1694041" cy="246147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498698" y="4381438"/>
            <a:ext cx="2622189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3"/>
          </p:nvPr>
        </p:nvSpPr>
        <p:spPr>
          <a:xfrm>
            <a:off x="498475" y="1423987"/>
            <a:ext cx="2622550" cy="1736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4"/>
          </p:nvPr>
        </p:nvSpPr>
        <p:spPr>
          <a:xfrm>
            <a:off x="498475" y="3160405"/>
            <a:ext cx="262255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6">
          <p15:clr>
            <a:srgbClr val="FBAE40"/>
          </p15:clr>
        </p15:guide>
        <p15:guide id="2" orient="horz" pos="380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ption 3">
  <p:cSld name="TITLE Option 3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5143500"/>
            <a:ext cx="9144000" cy="17225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7"/>
          <p:cNvCxnSpPr/>
          <p:nvPr/>
        </p:nvCxnSpPr>
        <p:spPr>
          <a:xfrm>
            <a:off x="114300" y="6747746"/>
            <a:ext cx="8915399" cy="0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60;p7"/>
          <p:cNvCxnSpPr/>
          <p:nvPr/>
        </p:nvCxnSpPr>
        <p:spPr>
          <a:xfrm>
            <a:off x="114300" y="5143500"/>
            <a:ext cx="0" cy="1604246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" name="Google Shape;61;p7"/>
          <p:cNvCxnSpPr/>
          <p:nvPr/>
        </p:nvCxnSpPr>
        <p:spPr>
          <a:xfrm>
            <a:off x="9029699" y="5143500"/>
            <a:ext cx="0" cy="1604246"/>
          </a:xfrm>
          <a:prstGeom prst="straightConnector1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787" y="4944999"/>
            <a:ext cx="543277" cy="56697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491771" y="5231534"/>
            <a:ext cx="8537928" cy="54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3"/>
          </p:nvPr>
        </p:nvSpPr>
        <p:spPr>
          <a:xfrm>
            <a:off x="492125" y="5777820"/>
            <a:ext cx="5500113" cy="34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4"/>
          </p:nvPr>
        </p:nvSpPr>
        <p:spPr>
          <a:xfrm>
            <a:off x="492125" y="6242956"/>
            <a:ext cx="5500113" cy="38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6" name="Google Shape;6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9908" y="5897972"/>
            <a:ext cx="2478392" cy="8146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08">
          <p15:clr>
            <a:srgbClr val="FBAE40"/>
          </p15:clr>
        </p15:guide>
        <p15:guide id="2" orient="horz" pos="40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6057900"/>
            <a:ext cx="9144000" cy="808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44" y="5945258"/>
            <a:ext cx="3111543" cy="102282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1"/>
          </p:nvPr>
        </p:nvSpPr>
        <p:spPr>
          <a:xfrm>
            <a:off x="458582" y="454614"/>
            <a:ext cx="8251825" cy="62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2" name="Google Shape;7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-276453"/>
            <a:ext cx="471091" cy="68450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"/>
          <p:cNvSpPr>
            <a:spLocks noGrp="1"/>
          </p:cNvSpPr>
          <p:nvPr>
            <p:ph type="media" idx="2"/>
          </p:nvPr>
        </p:nvSpPr>
        <p:spPr>
          <a:xfrm>
            <a:off x="914400" y="1377597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/>
          <p:nvPr/>
        </p:nvSpPr>
        <p:spPr>
          <a:xfrm>
            <a:off x="6892000" y="610189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 txBox="1"/>
          <p:nvPr/>
        </p:nvSpPr>
        <p:spPr>
          <a:xfrm>
            <a:off x="8549356" y="6238867"/>
            <a:ext cx="562541" cy="33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1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1" i="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3"/>
          </p:nvPr>
        </p:nvSpPr>
        <p:spPr>
          <a:xfrm>
            <a:off x="4633913" y="6286540"/>
            <a:ext cx="3913187" cy="22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pos="288">
          <p15:clr>
            <a:srgbClr val="FBAE40"/>
          </p15:clr>
        </p15:guide>
        <p15:guide id="3" orient="horz" pos="40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/>
          <p:nvPr/>
        </p:nvSpPr>
        <p:spPr>
          <a:xfrm>
            <a:off x="0" y="6057900"/>
            <a:ext cx="9144000" cy="808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44" y="5945258"/>
            <a:ext cx="3111543" cy="102282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9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-276453"/>
            <a:ext cx="471091" cy="68450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9"/>
          <p:cNvSpPr txBox="1"/>
          <p:nvPr/>
        </p:nvSpPr>
        <p:spPr>
          <a:xfrm>
            <a:off x="457200" y="393700"/>
            <a:ext cx="82532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1"/>
          </p:nvPr>
        </p:nvSpPr>
        <p:spPr>
          <a:xfrm>
            <a:off x="463550" y="1078501"/>
            <a:ext cx="8253413" cy="463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/>
          <p:nvPr/>
        </p:nvSpPr>
        <p:spPr>
          <a:xfrm>
            <a:off x="8549356" y="6238867"/>
            <a:ext cx="562541" cy="33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1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1" i="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2"/>
          </p:nvPr>
        </p:nvSpPr>
        <p:spPr>
          <a:xfrm>
            <a:off x="4633913" y="6286540"/>
            <a:ext cx="3913187" cy="22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288">
          <p15:clr>
            <a:srgbClr val="FBAE40"/>
          </p15:clr>
        </p15:guide>
        <p15:guide id="4" pos="28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ption 2">
  <p:cSld name="CONTENT Option 2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/>
          <p:nvPr/>
        </p:nvSpPr>
        <p:spPr>
          <a:xfrm>
            <a:off x="0" y="6057900"/>
            <a:ext cx="9144000" cy="808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44" y="5945258"/>
            <a:ext cx="3111543" cy="10228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0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-276453"/>
            <a:ext cx="471091" cy="68450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0"/>
          <p:cNvSpPr txBox="1">
            <a:spLocks noGrp="1"/>
          </p:cNvSpPr>
          <p:nvPr>
            <p:ph type="body" idx="1"/>
          </p:nvPr>
        </p:nvSpPr>
        <p:spPr>
          <a:xfrm>
            <a:off x="459686" y="1165485"/>
            <a:ext cx="3521764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body" idx="2"/>
          </p:nvPr>
        </p:nvSpPr>
        <p:spPr>
          <a:xfrm>
            <a:off x="4484916" y="1165485"/>
            <a:ext cx="3521764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body" idx="3"/>
          </p:nvPr>
        </p:nvSpPr>
        <p:spPr>
          <a:xfrm>
            <a:off x="459686" y="463202"/>
            <a:ext cx="3521764" cy="70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body" idx="4"/>
          </p:nvPr>
        </p:nvSpPr>
        <p:spPr>
          <a:xfrm>
            <a:off x="4484916" y="463202"/>
            <a:ext cx="3521764" cy="70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0"/>
          <p:cNvSpPr txBox="1"/>
          <p:nvPr/>
        </p:nvSpPr>
        <p:spPr>
          <a:xfrm>
            <a:off x="8549356" y="6238867"/>
            <a:ext cx="562541" cy="33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1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1" i="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0"/>
          <p:cNvSpPr txBox="1">
            <a:spLocks noGrp="1"/>
          </p:cNvSpPr>
          <p:nvPr>
            <p:ph type="body" idx="5"/>
          </p:nvPr>
        </p:nvSpPr>
        <p:spPr>
          <a:xfrm>
            <a:off x="4633913" y="6286540"/>
            <a:ext cx="3913187" cy="22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>
          <p15:clr>
            <a:srgbClr val="FBAE40"/>
          </p15:clr>
        </p15:guide>
        <p15:guide id="3" pos="360">
          <p15:clr>
            <a:srgbClr val="FBAE40"/>
          </p15:clr>
        </p15:guide>
        <p15:guide id="4" pos="720">
          <p15:clr>
            <a:srgbClr val="FBAE40"/>
          </p15:clr>
        </p15:guide>
        <p15:guide id="5" pos="1080">
          <p15:clr>
            <a:srgbClr val="FBAE40"/>
          </p15:clr>
        </p15:guide>
        <p15:guide id="6" pos="1440">
          <p15:clr>
            <a:srgbClr val="FBAE40"/>
          </p15:clr>
        </p15:guide>
        <p15:guide id="7" pos="1800">
          <p15:clr>
            <a:srgbClr val="FBAE40"/>
          </p15:clr>
        </p15:guide>
        <p15:guide id="8" pos="2160">
          <p15:clr>
            <a:srgbClr val="FBAE40"/>
          </p15:clr>
        </p15:guide>
        <p15:guide id="9" pos="2520">
          <p15:clr>
            <a:srgbClr val="FBAE40"/>
          </p15:clr>
        </p15:guide>
        <p15:guide id="10" pos="3240">
          <p15:clr>
            <a:srgbClr val="FBAE40"/>
          </p15:clr>
        </p15:guide>
        <p15:guide id="11" pos="3600">
          <p15:clr>
            <a:srgbClr val="FBAE40"/>
          </p15:clr>
        </p15:guide>
        <p15:guide id="12" pos="3960">
          <p15:clr>
            <a:srgbClr val="FBAE40"/>
          </p15:clr>
        </p15:guide>
        <p15:guide id="13" pos="4320">
          <p15:clr>
            <a:srgbClr val="FBAE40"/>
          </p15:clr>
        </p15:guide>
        <p15:guide id="14" pos="5040">
          <p15:clr>
            <a:srgbClr val="FBAE40"/>
          </p15:clr>
        </p15:guide>
        <p15:guide id="15" pos="5400">
          <p15:clr>
            <a:srgbClr val="FBAE40"/>
          </p15:clr>
        </p15:guide>
        <p15:guide id="16" pos="5760">
          <p15:clr>
            <a:srgbClr val="FBAE40"/>
          </p15:clr>
        </p15:guide>
        <p15:guide id="17" pos="4680">
          <p15:clr>
            <a:srgbClr val="FBAE40"/>
          </p15:clr>
        </p15:guide>
        <p15:guide id="18" orient="horz" pos="3852">
          <p15:clr>
            <a:srgbClr val="FBAE40"/>
          </p15:clr>
        </p15:guide>
        <p15:guide id="19" orient="horz" pos="4176">
          <p15:clr>
            <a:srgbClr val="FBAE40"/>
          </p15:clr>
        </p15:guide>
        <p15:guide id="20" pos="144">
          <p15:clr>
            <a:srgbClr val="FBAE40"/>
          </p15:clr>
        </p15:guide>
        <p15:guide id="21" orient="horz" pos="288">
          <p15:clr>
            <a:srgbClr val="FBAE40"/>
          </p15:clr>
        </p15:guide>
        <p15:guide id="22" pos="28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ption 3">
  <p:cSld name="CONTENT Option 3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/>
          <p:nvPr/>
        </p:nvSpPr>
        <p:spPr>
          <a:xfrm>
            <a:off x="0" y="6057900"/>
            <a:ext cx="9144000" cy="808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BC1E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44" y="5945258"/>
            <a:ext cx="3111543" cy="102282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1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 cap="flat" cmpd="sng">
            <a:solidFill>
              <a:srgbClr val="BC1E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-276453"/>
            <a:ext cx="471091" cy="68450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1"/>
          <p:cNvSpPr txBox="1">
            <a:spLocks noGrp="1"/>
          </p:cNvSpPr>
          <p:nvPr>
            <p:ph type="body" idx="1"/>
          </p:nvPr>
        </p:nvSpPr>
        <p:spPr>
          <a:xfrm>
            <a:off x="457200" y="455611"/>
            <a:ext cx="2378075" cy="70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1"/>
          <p:cNvSpPr txBox="1">
            <a:spLocks noGrp="1"/>
          </p:cNvSpPr>
          <p:nvPr>
            <p:ph type="body" idx="2"/>
          </p:nvPr>
        </p:nvSpPr>
        <p:spPr>
          <a:xfrm>
            <a:off x="3327263" y="455612"/>
            <a:ext cx="2378075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body" idx="3"/>
          </p:nvPr>
        </p:nvSpPr>
        <p:spPr>
          <a:xfrm>
            <a:off x="6178137" y="455612"/>
            <a:ext cx="2378075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body" idx="4"/>
          </p:nvPr>
        </p:nvSpPr>
        <p:spPr>
          <a:xfrm>
            <a:off x="457200" y="1165225"/>
            <a:ext cx="2378075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5"/>
          </p:nvPr>
        </p:nvSpPr>
        <p:spPr>
          <a:xfrm>
            <a:off x="3327263" y="1165225"/>
            <a:ext cx="2378075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body" idx="6"/>
          </p:nvPr>
        </p:nvSpPr>
        <p:spPr>
          <a:xfrm>
            <a:off x="6178137" y="1165225"/>
            <a:ext cx="2378075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8549356" y="6238867"/>
            <a:ext cx="562541" cy="33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1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1" i="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7"/>
          </p:nvPr>
        </p:nvSpPr>
        <p:spPr>
          <a:xfrm>
            <a:off x="4633913" y="6286540"/>
            <a:ext cx="3913187" cy="22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>
          <p15:clr>
            <a:srgbClr val="FBAE40"/>
          </p15:clr>
        </p15:guide>
        <p15:guide id="3" pos="360">
          <p15:clr>
            <a:srgbClr val="FBAE40"/>
          </p15:clr>
        </p15:guide>
        <p15:guide id="4" pos="720">
          <p15:clr>
            <a:srgbClr val="FBAE40"/>
          </p15:clr>
        </p15:guide>
        <p15:guide id="5" pos="1080">
          <p15:clr>
            <a:srgbClr val="FBAE40"/>
          </p15:clr>
        </p15:guide>
        <p15:guide id="6" pos="1440">
          <p15:clr>
            <a:srgbClr val="FBAE40"/>
          </p15:clr>
        </p15:guide>
        <p15:guide id="7" pos="1800">
          <p15:clr>
            <a:srgbClr val="FBAE40"/>
          </p15:clr>
        </p15:guide>
        <p15:guide id="8" pos="2160">
          <p15:clr>
            <a:srgbClr val="FBAE40"/>
          </p15:clr>
        </p15:guide>
        <p15:guide id="9" pos="2520">
          <p15:clr>
            <a:srgbClr val="FBAE40"/>
          </p15:clr>
        </p15:guide>
        <p15:guide id="10" pos="3240">
          <p15:clr>
            <a:srgbClr val="FBAE40"/>
          </p15:clr>
        </p15:guide>
        <p15:guide id="11" pos="3600">
          <p15:clr>
            <a:srgbClr val="FBAE40"/>
          </p15:clr>
        </p15:guide>
        <p15:guide id="12" pos="3960">
          <p15:clr>
            <a:srgbClr val="FBAE40"/>
          </p15:clr>
        </p15:guide>
        <p15:guide id="13" pos="4320">
          <p15:clr>
            <a:srgbClr val="FBAE40"/>
          </p15:clr>
        </p15:guide>
        <p15:guide id="14" pos="4680">
          <p15:clr>
            <a:srgbClr val="FBAE40"/>
          </p15:clr>
        </p15:guide>
        <p15:guide id="15" pos="5040">
          <p15:clr>
            <a:srgbClr val="FBAE40"/>
          </p15:clr>
        </p15:guide>
        <p15:guide id="16" pos="5400">
          <p15:clr>
            <a:srgbClr val="FBAE40"/>
          </p15:clr>
        </p15:guide>
        <p15:guide id="17" pos="5760">
          <p15:clr>
            <a:srgbClr val="FBAE40"/>
          </p15:clr>
        </p15:guide>
        <p15:guide id="18" orient="horz" pos="288">
          <p15:clr>
            <a:srgbClr val="FBAE40"/>
          </p15:clr>
        </p15:guide>
        <p15:guide id="19" pos="288">
          <p15:clr>
            <a:srgbClr val="FBAE40"/>
          </p15:clr>
        </p15:guide>
        <p15:guide id="20" orient="horz" pos="4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ctrTitle" idx="4294967295"/>
          </p:nvPr>
        </p:nvSpPr>
        <p:spPr>
          <a:xfrm>
            <a:off x="304800" y="3199244"/>
            <a:ext cx="8610600" cy="2275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</a:pPr>
            <a:r>
              <a:rPr lang="en-US" sz="3200" b="1" i="0" u="none" strike="noStrike" cap="none" dirty="0" smtClean="0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200" b="1" i="0" u="none" strike="noStrike" cap="none" dirty="0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rPr>
              <a:t>Research-Based Tool for Supporting and Determining the Quality of Service-Learning Courses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4700" y="1467980"/>
            <a:ext cx="2438400" cy="1731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body" idx="1"/>
          </p:nvPr>
        </p:nvSpPr>
        <p:spPr>
          <a:xfrm>
            <a:off x="458582" y="454613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was the intent?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2"/>
          </p:nvPr>
        </p:nvSpPr>
        <p:spPr>
          <a:xfrm>
            <a:off x="262262" y="1066800"/>
            <a:ext cx="8456612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tool that brings together research-based components of SL quality and can be consistently rated could provide deeper insight into how elements work together, and improve sophistication of outcomes research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an instrument could be used for:</a:t>
            </a:r>
            <a:endParaRPr/>
          </a:p>
          <a:p>
            <a:pPr marL="9715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/>
          </a:p>
          <a:p>
            <a:pPr marL="9715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self-assessment</a:t>
            </a:r>
            <a:endParaRPr/>
          </a:p>
          <a:p>
            <a:pPr marL="9715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development</a:t>
            </a:r>
            <a:endParaRPr/>
          </a:p>
          <a:p>
            <a:pPr marL="9715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design…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>
            <a:spLocks noGrp="1"/>
          </p:cNvSpPr>
          <p:nvPr>
            <p:ph type="body" idx="1"/>
          </p:nvPr>
        </p:nvSpPr>
        <p:spPr>
          <a:xfrm>
            <a:off x="458582" y="454613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SLQAT?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6"/>
          <p:cNvSpPr txBox="1">
            <a:spLocks noGrp="1"/>
          </p:cNvSpPr>
          <p:nvPr>
            <p:ph type="body" idx="2"/>
          </p:nvPr>
        </p:nvSpPr>
        <p:spPr>
          <a:xfrm>
            <a:off x="458788" y="1171575"/>
            <a:ext cx="8251825" cy="477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1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Service-Learning Quality Assessment Tool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1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instrument to rate the quality of design and implementation of service-learning courses</a:t>
            </a:r>
            <a:endParaRPr sz="2000" dirty="0"/>
          </a:p>
          <a:p>
            <a:pPr marL="285750" marR="0" lvl="0" indent="-144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1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Incorporates 28 “essential elements” from research on high quality service-learning, organized into five dimensions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1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are rated based on presence and level/quality of implementation</a:t>
            </a:r>
            <a:endParaRPr sz="2000" dirty="0"/>
          </a:p>
          <a:p>
            <a:pPr marL="285750" marR="0" lvl="0" indent="-144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17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also carry a “weight,” based on presumed importance to service-learning outcomes, which combines with the level of implementation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None/>
            </a:pPr>
            <a:r>
              <a:rPr lang="en-US" sz="166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None/>
            </a:pPr>
            <a:endParaRPr sz="166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7"/>
          <p:cNvSpPr txBox="1">
            <a:spLocks noGrp="1"/>
          </p:cNvSpPr>
          <p:nvPr>
            <p:ph type="body" idx="1"/>
          </p:nvPr>
        </p:nvSpPr>
        <p:spPr>
          <a:xfrm>
            <a:off x="467441" y="273639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Dimensions &amp; Elements of the SLQAT</a:t>
            </a:r>
            <a:endParaRPr/>
          </a:p>
        </p:txBody>
      </p:sp>
      <p:graphicFrame>
        <p:nvGraphicFramePr>
          <p:cNvPr id="259" name="Google Shape;259;p27"/>
          <p:cNvGraphicFramePr/>
          <p:nvPr/>
        </p:nvGraphicFramePr>
        <p:xfrm>
          <a:off x="380999" y="990600"/>
          <a:ext cx="8329400" cy="4968220"/>
        </p:xfrm>
        <a:graphic>
          <a:graphicData uri="http://schemas.openxmlformats.org/drawingml/2006/table">
            <a:tbl>
              <a:tblPr bandRow="1">
                <a:noFill/>
                <a:tableStyleId>{034B64BA-102D-436C-A243-A3DE1BD77312}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Dimension I: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/>
                        <a:t>Course Design</a:t>
                      </a:r>
                      <a:endParaRPr sz="1800" b="1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</a:t>
                      </a:r>
                      <a:r>
                        <a:rPr lang="en-US" sz="2200" u="none" strike="noStrike" cap="none"/>
                        <a:t>: Articulation of Service-Learning in Syllabus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#2</a:t>
                      </a:r>
                      <a:r>
                        <a:rPr lang="en-US" sz="2200" u="none" strike="noStrike" cap="none"/>
                        <a:t>: Reflection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#3</a:t>
                      </a:r>
                      <a:r>
                        <a:rPr lang="en-US" sz="2200" u="none" strike="noStrike" cap="none"/>
                        <a:t>: Diverse Perspectives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#4</a:t>
                      </a:r>
                      <a:r>
                        <a:rPr lang="en-US" sz="2200" u="none" strike="noStrike" cap="none"/>
                        <a:t>: Assessment of Student Performance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#5</a:t>
                      </a:r>
                      <a:r>
                        <a:rPr lang="en-US" sz="2200" u="none" strike="noStrike" cap="none"/>
                        <a:t>: Flexibility in Course Design / Implementation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#6</a:t>
                      </a:r>
                      <a:r>
                        <a:rPr lang="en-US" sz="2200" u="none" strike="noStrike" cap="none"/>
                        <a:t>: Reciprocity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#7</a:t>
                      </a:r>
                      <a:r>
                        <a:rPr lang="en-US" sz="2200" u="none" strike="noStrike" cap="none"/>
                        <a:t>: Feedback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#8</a:t>
                      </a:r>
                      <a:r>
                        <a:rPr lang="en-US" sz="2200" u="none" strike="noStrike" cap="none"/>
                        <a:t>: Risk Management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#9</a:t>
                      </a:r>
                      <a:r>
                        <a:rPr lang="en-US" sz="2200" u="none" strike="noStrike" cap="none"/>
                        <a:t>: Use of Resources and Support for Service-Learning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#10</a:t>
                      </a:r>
                      <a:r>
                        <a:rPr lang="en-US" sz="2200" u="none" strike="noStrike" cap="none"/>
                        <a:t>: Planning and Articulation of Service Activity</a:t>
                      </a:r>
                      <a:endParaRPr/>
                    </a:p>
                  </a:txBody>
                  <a:tcPr marL="137150" marR="137150" marT="137150" marB="1371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"/>
          <p:cNvSpPr txBox="1">
            <a:spLocks noGrp="1"/>
          </p:cNvSpPr>
          <p:nvPr>
            <p:ph type="body" idx="1"/>
          </p:nvPr>
        </p:nvSpPr>
        <p:spPr>
          <a:xfrm>
            <a:off x="458582" y="273639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Dimensions &amp; Elements of the SLQAT</a:t>
            </a:r>
            <a:endParaRPr/>
          </a:p>
        </p:txBody>
      </p:sp>
      <p:graphicFrame>
        <p:nvGraphicFramePr>
          <p:cNvPr id="267" name="Google Shape;267;p28"/>
          <p:cNvGraphicFramePr/>
          <p:nvPr/>
        </p:nvGraphicFramePr>
        <p:xfrm>
          <a:off x="374091" y="990600"/>
          <a:ext cx="8304400" cy="5029200"/>
        </p:xfrm>
        <a:graphic>
          <a:graphicData uri="http://schemas.openxmlformats.org/drawingml/2006/table">
            <a:tbl>
              <a:tblPr bandRow="1">
                <a:noFill/>
                <a:tableStyleId>{034B64BA-102D-436C-A243-A3DE1BD77312}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Dimension II: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/>
                        <a:t>Learning</a:t>
                      </a:r>
                      <a:endParaRPr sz="1600" b="1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#11</a:t>
                      </a:r>
                      <a:r>
                        <a:rPr lang="en-US" sz="2200" u="none" strike="noStrike" cap="none"/>
                        <a:t>: Academic Content Learning from Service-Learning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#12</a:t>
                      </a:r>
                      <a:r>
                        <a:rPr lang="en-US" sz="2200" u="none" strike="noStrike" cap="none"/>
                        <a:t>: Societal Issues Learning from Service-Learning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#13</a:t>
                      </a:r>
                      <a:r>
                        <a:rPr lang="en-US" sz="2200" u="none" strike="noStrike" cap="none"/>
                        <a:t>: Personal or Professional Learning from Service-Learning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#14</a:t>
                      </a:r>
                      <a:r>
                        <a:rPr lang="en-US" sz="2200" u="none" strike="noStrike" cap="none"/>
                        <a:t>: Appropriateness of Service Activities for Students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#15</a:t>
                      </a:r>
                      <a:r>
                        <a:rPr lang="en-US" sz="2200" u="none" strike="noStrike" cap="none"/>
                        <a:t>: Connection between Service and Learning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#16</a:t>
                      </a:r>
                      <a:r>
                        <a:rPr lang="en-US" sz="2200" u="none" strike="noStrike" cap="none"/>
                        <a:t>: Authentic Community-Based Need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sng" strike="noStrike" cap="none"/>
                        <a:t>Element #17</a:t>
                      </a:r>
                      <a:r>
                        <a:rPr lang="en-US" sz="2200" u="none" strike="noStrike" cap="none"/>
                        <a:t>: Appropriate Duration/Intensity of Service </a:t>
                      </a:r>
                      <a:endParaRPr/>
                    </a:p>
                  </a:txBody>
                  <a:tcPr marL="137150" marR="137150" marT="137150" marB="1371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>
            <a:spLocks noGrp="1"/>
          </p:cNvSpPr>
          <p:nvPr>
            <p:ph type="body" idx="1"/>
          </p:nvPr>
        </p:nvSpPr>
        <p:spPr>
          <a:xfrm>
            <a:off x="458582" y="454613"/>
            <a:ext cx="8251825" cy="7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Dimensions &amp; Elements of the SLQAT</a:t>
            </a:r>
            <a:endParaRPr/>
          </a:p>
        </p:txBody>
      </p:sp>
      <p:graphicFrame>
        <p:nvGraphicFramePr>
          <p:cNvPr id="275" name="Google Shape;275;p29"/>
          <p:cNvGraphicFramePr/>
          <p:nvPr/>
        </p:nvGraphicFramePr>
        <p:xfrm>
          <a:off x="304800" y="1066800"/>
          <a:ext cx="8610600" cy="5388804"/>
        </p:xfrm>
        <a:graphic>
          <a:graphicData uri="http://schemas.openxmlformats.org/drawingml/2006/table">
            <a:tbl>
              <a:tblPr bandRow="1">
                <a:noFill/>
                <a:tableStyleId>{034B64BA-102D-436C-A243-A3DE1BD77312}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Dimension III: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/>
                        <a:t>Student</a:t>
                      </a:r>
                      <a:endParaRPr sz="1800" b="1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#18</a:t>
                      </a:r>
                      <a:r>
                        <a:rPr lang="en-US" sz="2000" u="none" strike="noStrike" cap="none"/>
                        <a:t>: Student Preparedness for Service-Learning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#19</a:t>
                      </a:r>
                      <a:r>
                        <a:rPr lang="en-US" sz="2000" u="none" strike="noStrike" cap="none"/>
                        <a:t>: Relevance of Service Activity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#20</a:t>
                      </a:r>
                      <a:r>
                        <a:rPr lang="en-US" sz="2000" u="none" strike="noStrike" cap="none"/>
                        <a:t>: Student Voice </a:t>
                      </a:r>
                      <a:endParaRPr/>
                    </a:p>
                  </a:txBody>
                  <a:tcPr marL="137150" marR="137150" marT="137150" marB="1371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Dimension IV: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/>
                        <a:t>Instructor</a:t>
                      </a:r>
                      <a:endParaRPr sz="1800" b="1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#21</a:t>
                      </a:r>
                      <a:r>
                        <a:rPr lang="en-US" sz="2000" u="none" strike="noStrike" cap="none"/>
                        <a:t>: Instructor’s Knowledge of Service-Learning Pedagogy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#22</a:t>
                      </a:r>
                      <a:r>
                        <a:rPr lang="en-US" sz="2000" u="none" strike="noStrike" cap="none"/>
                        <a:t>: Instructor’s Knowledge of Community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#23</a:t>
                      </a:r>
                      <a:r>
                        <a:rPr lang="en-US" sz="2000" u="none" strike="noStrike" cap="none"/>
                        <a:t>: Instructor’s Knowledge of Societal Issues </a:t>
                      </a:r>
                      <a:endParaRPr/>
                    </a:p>
                  </a:txBody>
                  <a:tcPr marL="137150" marR="137150" marT="137150" marB="1371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9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Dimension V: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/>
                        <a:t>Community Partner &amp; Partnership</a:t>
                      </a:r>
                      <a:endParaRPr sz="1800" b="1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#24</a:t>
                      </a:r>
                      <a:r>
                        <a:rPr lang="en-US" sz="2000" u="none" strike="noStrike" cap="none"/>
                        <a:t>: Site/Partner Appropriateness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#25</a:t>
                      </a:r>
                      <a:r>
                        <a:rPr lang="en-US" sz="2000" u="none" strike="noStrike" cap="none"/>
                        <a:t>: Supervision and Guidance of Students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#26</a:t>
                      </a:r>
                      <a:r>
                        <a:rPr lang="en-US" sz="2000" u="none" strike="noStrike" cap="none"/>
                        <a:t>: Community Partner Co-Educator Role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#27</a:t>
                      </a:r>
                      <a:r>
                        <a:rPr lang="en-US" sz="2000" u="none" strike="noStrike" cap="none"/>
                        <a:t>: Community Capacity for Service-Learning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/>
                        <a:t>Element #28</a:t>
                      </a:r>
                      <a:r>
                        <a:rPr lang="en-US" sz="2000" u="none" strike="noStrike" cap="none"/>
                        <a:t>: Instructor and Community Partner Connection </a:t>
                      </a:r>
                      <a:endParaRPr/>
                    </a:p>
                  </a:txBody>
                  <a:tcPr marL="137150" marR="137150" marT="137150" marB="1371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IPSE Templat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445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FIPSE Template</vt:lpstr>
      <vt:lpstr>A Research-Based Tool for Supporting and Determining the Quality of Service-Learning Courses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SLQAT, A Research-Based Tool for Supporting and Determining the Quality of Service-Learning Courses</dc:title>
  <dc:creator>Jonathan Westover</dc:creator>
  <cp:lastModifiedBy>Jonathan Westover</cp:lastModifiedBy>
  <cp:revision>4</cp:revision>
  <dcterms:modified xsi:type="dcterms:W3CDTF">2019-03-12T21:43:43Z</dcterms:modified>
</cp:coreProperties>
</file>